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0A9C0-5017-44B0-8D2B-5D51EC86DB26}" v="526" dt="2021-01-18T18:30:45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R6U21oXtpw?feature=oembed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Презентація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тему</a:t>
            </a:r>
            <a:r>
              <a:rPr lang="en-US" dirty="0"/>
              <a:t>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err="1"/>
              <a:t>Моя</a:t>
            </a:r>
            <a:r>
              <a:rPr lang="en-US" sz="3600" dirty="0"/>
              <a:t> </a:t>
            </a:r>
            <a:r>
              <a:rPr lang="en-US" sz="3600" dirty="0" err="1"/>
              <a:t>школа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EA296-C9AB-487D-A5B1-6F209FD2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            </a:t>
            </a:r>
            <a:r>
              <a:rPr lang="ru-RU" dirty="0" err="1"/>
              <a:t>Адміністрація</a:t>
            </a:r>
            <a:r>
              <a:rPr lang="ru-RU" dirty="0"/>
              <a:t> </a:t>
            </a:r>
            <a:r>
              <a:rPr lang="ru-RU" dirty="0" err="1"/>
              <a:t>школи</a:t>
            </a:r>
            <a:endParaRPr lang="ru-RU" dirty="0"/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B635C8F-CC49-47E9-AB40-CBC2DCB7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79" y="1340868"/>
            <a:ext cx="2344947" cy="3960602"/>
          </a:xfrm>
          <a:prstGeom prst="rect">
            <a:avLst/>
          </a:prstGeom>
        </p:spPr>
      </p:pic>
      <p:pic>
        <p:nvPicPr>
          <p:cNvPr id="6" name="Рисунок 6" descr="Изображение выглядит как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8629CA5B-6564-4BA0-889E-20B5C305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11" y="1340958"/>
            <a:ext cx="2321223" cy="4017932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EC371BC-533A-42F6-B26C-A7CC41F3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974" y="1341048"/>
            <a:ext cx="2435525" cy="4017754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2B7853B-4DBB-4C1B-A6D9-4AB9A54B4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61" y="1336286"/>
            <a:ext cx="2482970" cy="40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0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A0D22-CD8B-453C-B380-9D509403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Історія школи</a:t>
            </a: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4E7284C-8737-4865-B03F-356D5C52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15" y="2537666"/>
            <a:ext cx="10016011" cy="42361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b="1" i="1" dirty="0">
                <a:ea typeface="+mn-lt"/>
                <a:cs typeface="+mn-lt"/>
              </a:rPr>
              <a:t>Школу </a:t>
            </a:r>
            <a:r>
              <a:rPr lang="ru-RU" b="1" i="1" dirty="0" err="1">
                <a:ea typeface="+mn-lt"/>
                <a:cs typeface="+mn-lt"/>
              </a:rPr>
              <a:t>було</a:t>
            </a:r>
            <a:r>
              <a:rPr lang="ru-RU" b="1" i="1" dirty="0">
                <a:ea typeface="+mn-lt"/>
                <a:cs typeface="+mn-lt"/>
              </a:rPr>
              <a:t> засновано 16 лютого 1989 року. </a:t>
            </a:r>
            <a:endParaRPr lang="ru-RU" dirty="0"/>
          </a:p>
          <a:p>
            <a:r>
              <a:rPr lang="ru-RU" b="1" i="1" dirty="0">
                <a:ea typeface="+mn-lt"/>
                <a:cs typeface="+mn-lt"/>
              </a:rPr>
              <a:t>У 1996 </a:t>
            </a:r>
            <a:r>
              <a:rPr lang="ru-RU" b="1" i="1" dirty="0" err="1">
                <a:ea typeface="+mn-lt"/>
                <a:cs typeface="+mn-lt"/>
              </a:rPr>
              <a:t>році</a:t>
            </a:r>
            <a:r>
              <a:rPr lang="ru-RU" b="1" i="1" dirty="0">
                <a:ea typeface="+mn-lt"/>
                <a:cs typeface="+mn-lt"/>
              </a:rPr>
              <a:t> заклад </a:t>
            </a:r>
            <a:r>
              <a:rPr lang="ru-RU" b="1" i="1" dirty="0" err="1">
                <a:ea typeface="+mn-lt"/>
                <a:cs typeface="+mn-lt"/>
              </a:rPr>
              <a:t>було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реорганізовано</a:t>
            </a:r>
            <a:r>
              <a:rPr lang="ru-RU" b="1" i="1" dirty="0">
                <a:ea typeface="+mn-lt"/>
                <a:cs typeface="+mn-lt"/>
              </a:rPr>
              <a:t> у </a:t>
            </a:r>
            <a:r>
              <a:rPr lang="ru-RU" b="1" i="1" dirty="0" err="1">
                <a:ea typeface="+mn-lt"/>
                <a:cs typeface="+mn-lt"/>
              </a:rPr>
              <a:t>загальноосвітню</a:t>
            </a:r>
            <a:r>
              <a:rPr lang="ru-RU" b="1" i="1" dirty="0">
                <a:ea typeface="+mn-lt"/>
                <a:cs typeface="+mn-lt"/>
              </a:rPr>
              <a:t> школа І – ІІІ </a:t>
            </a:r>
            <a:r>
              <a:rPr lang="ru-RU" b="1" i="1" dirty="0" err="1">
                <a:ea typeface="+mn-lt"/>
                <a:cs typeface="+mn-lt"/>
              </a:rPr>
              <a:t>ступенів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поглибленим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французької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мови</a:t>
            </a:r>
            <a:r>
              <a:rPr lang="ru-RU" b="1" i="1" dirty="0">
                <a:ea typeface="+mn-lt"/>
                <a:cs typeface="+mn-lt"/>
              </a:rPr>
              <a:t>; у 2003 – у </a:t>
            </a:r>
            <a:r>
              <a:rPr lang="ru-RU" b="1" i="1" dirty="0" err="1">
                <a:ea typeface="+mn-lt"/>
                <a:cs typeface="+mn-lt"/>
              </a:rPr>
              <a:t>навчально-виховний</a:t>
            </a:r>
            <a:r>
              <a:rPr lang="ru-RU" b="1" i="1" dirty="0">
                <a:ea typeface="+mn-lt"/>
                <a:cs typeface="+mn-lt"/>
              </a:rPr>
              <a:t> комплекс «</a:t>
            </a:r>
            <a:r>
              <a:rPr lang="ru-RU" b="1" i="1" dirty="0" err="1">
                <a:ea typeface="+mn-lt"/>
                <a:cs typeface="+mn-lt"/>
              </a:rPr>
              <a:t>Спеціалізована</a:t>
            </a:r>
            <a:r>
              <a:rPr lang="ru-RU" b="1" i="1" dirty="0">
                <a:ea typeface="+mn-lt"/>
                <a:cs typeface="+mn-lt"/>
              </a:rPr>
              <a:t> </a:t>
            </a:r>
            <a:r>
              <a:rPr lang="ru-RU" b="1" i="1" dirty="0" err="1">
                <a:ea typeface="+mn-lt"/>
                <a:cs typeface="+mn-lt"/>
              </a:rPr>
              <a:t>загальноосвітня</a:t>
            </a:r>
            <a:r>
              <a:rPr lang="ru-RU" b="1" i="1" dirty="0">
                <a:ea typeface="+mn-lt"/>
                <a:cs typeface="+mn-lt"/>
              </a:rPr>
              <a:t> школа І – ІІІ </a:t>
            </a:r>
            <a:r>
              <a:rPr lang="ru-RU" b="1" i="1" dirty="0" err="1">
                <a:ea typeface="+mn-lt"/>
                <a:cs typeface="+mn-lt"/>
              </a:rPr>
              <a:t>ступенів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поглибленим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предметів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гуманітарно-природничо-математичного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профілю</a:t>
            </a:r>
            <a:r>
              <a:rPr lang="ru-RU" b="1" i="1" dirty="0">
                <a:ea typeface="+mn-lt"/>
                <a:cs typeface="+mn-lt"/>
              </a:rPr>
              <a:t> – ЗОШ І – ІІІ </a:t>
            </a:r>
            <a:r>
              <a:rPr lang="ru-RU" b="1" i="1" dirty="0" err="1">
                <a:ea typeface="+mn-lt"/>
                <a:cs typeface="+mn-lt"/>
              </a:rPr>
              <a:t>ступенів</a:t>
            </a:r>
            <a:r>
              <a:rPr lang="ru-RU" b="1" i="1" dirty="0">
                <a:ea typeface="+mn-lt"/>
                <a:cs typeface="+mn-lt"/>
              </a:rPr>
              <a:t> № 84», </a:t>
            </a:r>
            <a:r>
              <a:rPr lang="ru-RU" b="1" i="1" dirty="0" err="1">
                <a:ea typeface="+mn-lt"/>
                <a:cs typeface="+mn-lt"/>
              </a:rPr>
              <a:t>який</a:t>
            </a:r>
            <a:r>
              <a:rPr lang="ru-RU" b="1" i="1" dirty="0">
                <a:ea typeface="+mn-lt"/>
                <a:cs typeface="+mn-lt"/>
              </a:rPr>
              <a:t> у 2008 р. </a:t>
            </a:r>
            <a:r>
              <a:rPr lang="ru-RU" b="1" i="1" dirty="0" err="1">
                <a:ea typeface="+mn-lt"/>
                <a:cs typeface="+mn-lt"/>
              </a:rPr>
              <a:t>перейменовано</a:t>
            </a:r>
            <a:r>
              <a:rPr lang="ru-RU" b="1" i="1" dirty="0">
                <a:ea typeface="+mn-lt"/>
                <a:cs typeface="+mn-lt"/>
              </a:rPr>
              <a:t> в </a:t>
            </a:r>
            <a:r>
              <a:rPr lang="ru-RU" b="1" i="1" dirty="0" err="1">
                <a:ea typeface="+mn-lt"/>
                <a:cs typeface="+mn-lt"/>
              </a:rPr>
              <a:t>Одеський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навчально</a:t>
            </a:r>
            <a:r>
              <a:rPr lang="ru-RU" b="1" i="1" dirty="0">
                <a:ea typeface="+mn-lt"/>
                <a:cs typeface="+mn-lt"/>
              </a:rPr>
              <a:t> – </a:t>
            </a:r>
            <a:r>
              <a:rPr lang="ru-RU" b="1" i="1" dirty="0" err="1">
                <a:ea typeface="+mn-lt"/>
                <a:cs typeface="+mn-lt"/>
              </a:rPr>
              <a:t>виховний</a:t>
            </a:r>
            <a:r>
              <a:rPr lang="ru-RU" b="1" i="1" dirty="0">
                <a:ea typeface="+mn-lt"/>
                <a:cs typeface="+mn-lt"/>
              </a:rPr>
              <a:t> комплекс № 84 “</a:t>
            </a:r>
            <a:r>
              <a:rPr lang="ru-RU" b="1" i="1" dirty="0" err="1">
                <a:ea typeface="+mn-lt"/>
                <a:cs typeface="+mn-lt"/>
              </a:rPr>
              <a:t>Спеціалізована</a:t>
            </a:r>
            <a:r>
              <a:rPr lang="ru-RU" b="1" i="1" dirty="0">
                <a:ea typeface="+mn-lt"/>
                <a:cs typeface="+mn-lt"/>
              </a:rPr>
              <a:t> школа І –ІІІ </a:t>
            </a:r>
            <a:r>
              <a:rPr lang="ru-RU" b="1" i="1" dirty="0" err="1">
                <a:ea typeface="+mn-lt"/>
                <a:cs typeface="+mn-lt"/>
              </a:rPr>
              <a:t>ступенів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поглибленим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іноземних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мов</a:t>
            </a:r>
            <a:r>
              <a:rPr lang="ru-RU" b="1" i="1" dirty="0">
                <a:ea typeface="+mn-lt"/>
                <a:cs typeface="+mn-lt"/>
              </a:rPr>
              <a:t> – </a:t>
            </a:r>
            <a:r>
              <a:rPr lang="ru-RU" b="1" i="1" dirty="0" err="1">
                <a:ea typeface="+mn-lt"/>
                <a:cs typeface="+mn-lt"/>
              </a:rPr>
              <a:t>загальноосвітня</a:t>
            </a:r>
            <a:r>
              <a:rPr lang="ru-RU" b="1" i="1" dirty="0">
                <a:ea typeface="+mn-lt"/>
                <a:cs typeface="+mn-lt"/>
              </a:rPr>
              <a:t> школа</a:t>
            </a:r>
            <a:endParaRPr lang="ru-RU" dirty="0"/>
          </a:p>
          <a:p>
            <a:r>
              <a:rPr lang="ru-RU" b="1" i="1" dirty="0">
                <a:ea typeface="+mn-lt"/>
                <a:cs typeface="+mn-lt"/>
              </a:rPr>
              <a:t>І-ІІІ </a:t>
            </a:r>
            <a:r>
              <a:rPr lang="ru-RU" b="1" i="1" dirty="0" err="1">
                <a:ea typeface="+mn-lt"/>
                <a:cs typeface="+mn-lt"/>
              </a:rPr>
              <a:t>ступенів</a:t>
            </a:r>
            <a:r>
              <a:rPr lang="ru-RU" b="1" i="1" dirty="0">
                <a:ea typeface="+mn-lt"/>
                <a:cs typeface="+mn-lt"/>
              </a:rPr>
              <a:t>” </a:t>
            </a:r>
            <a:r>
              <a:rPr lang="ru-RU" b="1" i="1" dirty="0" err="1">
                <a:ea typeface="+mn-lt"/>
                <a:cs typeface="+mn-lt"/>
              </a:rPr>
              <a:t>Одеської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міської</a:t>
            </a:r>
            <a:r>
              <a:rPr lang="ru-RU" b="1" i="1" dirty="0">
                <a:ea typeface="+mn-lt"/>
                <a:cs typeface="+mn-lt"/>
              </a:rPr>
              <a:t> ради </a:t>
            </a:r>
            <a:r>
              <a:rPr lang="ru-RU" b="1" i="1" dirty="0" err="1">
                <a:ea typeface="+mn-lt"/>
                <a:cs typeface="+mn-lt"/>
              </a:rPr>
              <a:t>Одеської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області</a:t>
            </a:r>
            <a:r>
              <a:rPr lang="ru-RU" b="1" i="1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b="1" i="1" dirty="0">
                <a:ea typeface="+mn-lt"/>
                <a:cs typeface="+mn-lt"/>
              </a:rPr>
              <a:t>На </a:t>
            </a:r>
            <a:r>
              <a:rPr lang="ru-RU" b="1" i="1" dirty="0" err="1">
                <a:ea typeface="+mn-lt"/>
                <a:cs typeface="+mn-lt"/>
              </a:rPr>
              <a:t>кожній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паралелі</a:t>
            </a:r>
            <a:r>
              <a:rPr lang="ru-RU" b="1" i="1" dirty="0">
                <a:ea typeface="+mn-lt"/>
                <a:cs typeface="+mn-lt"/>
              </a:rPr>
              <a:t>, </a:t>
            </a:r>
            <a:r>
              <a:rPr lang="ru-RU" b="1" i="1" dirty="0" err="1">
                <a:ea typeface="+mn-lt"/>
                <a:cs typeface="+mn-lt"/>
              </a:rPr>
              <a:t>починаючи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першого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класу</a:t>
            </a:r>
            <a:r>
              <a:rPr lang="ru-RU" b="1" i="1" dirty="0">
                <a:ea typeface="+mn-lt"/>
                <a:cs typeface="+mn-lt"/>
              </a:rPr>
              <a:t>, </a:t>
            </a:r>
            <a:r>
              <a:rPr lang="ru-RU" b="1" i="1" dirty="0" err="1">
                <a:ea typeface="+mn-lt"/>
                <a:cs typeface="+mn-lt"/>
              </a:rPr>
              <a:t>працюють</a:t>
            </a:r>
            <a:r>
              <a:rPr lang="ru-RU" b="1" i="1" dirty="0">
                <a:ea typeface="+mn-lt"/>
                <a:cs typeface="+mn-lt"/>
              </a:rPr>
              <a:t> 1-2 </a:t>
            </a:r>
            <a:r>
              <a:rPr lang="ru-RU" b="1" i="1" dirty="0" err="1">
                <a:ea typeface="+mn-lt"/>
                <a:cs typeface="+mn-lt"/>
              </a:rPr>
              <a:t>класи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поглибленим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вивченням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іноземних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мов</a:t>
            </a:r>
            <a:r>
              <a:rPr lang="ru-RU" b="1" i="1" dirty="0">
                <a:ea typeface="+mn-lt"/>
                <a:cs typeface="+mn-lt"/>
              </a:rPr>
              <a:t> (</a:t>
            </a:r>
            <a:r>
              <a:rPr lang="ru-RU" b="1" i="1" dirty="0" err="1">
                <a:ea typeface="+mn-lt"/>
                <a:cs typeface="+mn-lt"/>
              </a:rPr>
              <a:t>англійська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або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французька</a:t>
            </a:r>
            <a:r>
              <a:rPr lang="ru-RU" b="1" i="1" dirty="0">
                <a:ea typeface="+mn-lt"/>
                <a:cs typeface="+mn-lt"/>
              </a:rPr>
              <a:t>).</a:t>
            </a:r>
            <a:endParaRPr lang="ru-RU" dirty="0"/>
          </a:p>
          <a:p>
            <a:r>
              <a:rPr lang="ru-RU" b="1" i="1" dirty="0" err="1">
                <a:ea typeface="+mn-lt"/>
                <a:cs typeface="+mn-lt"/>
              </a:rPr>
              <a:t>Починаючи</a:t>
            </a:r>
            <a:r>
              <a:rPr lang="ru-RU" b="1" i="1" dirty="0">
                <a:ea typeface="+mn-lt"/>
                <a:cs typeface="+mn-lt"/>
              </a:rPr>
              <a:t> з </a:t>
            </a:r>
            <a:r>
              <a:rPr lang="ru-RU" b="1" i="1" dirty="0" err="1">
                <a:ea typeface="+mn-lt"/>
                <a:cs typeface="+mn-lt"/>
              </a:rPr>
              <a:t>п’ятого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класу</a:t>
            </a:r>
            <a:r>
              <a:rPr lang="ru-RU" b="1" i="1" dirty="0">
                <a:ea typeface="+mn-lt"/>
                <a:cs typeface="+mn-lt"/>
              </a:rPr>
              <a:t>, </a:t>
            </a:r>
            <a:r>
              <a:rPr lang="ru-RU" b="1" i="1" dirty="0" err="1">
                <a:ea typeface="+mn-lt"/>
                <a:cs typeface="+mn-lt"/>
              </a:rPr>
              <a:t>організовано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поглиблене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</a:t>
            </a:r>
            <a:r>
              <a:rPr lang="ru-RU" b="1" i="1" dirty="0">
                <a:ea typeface="+mn-lt"/>
                <a:cs typeface="+mn-lt"/>
              </a:rPr>
              <a:t> математики, з 8-го </a:t>
            </a:r>
            <a:r>
              <a:rPr lang="ru-RU" b="1" i="1" dirty="0" err="1">
                <a:ea typeface="+mn-lt"/>
                <a:cs typeface="+mn-lt"/>
              </a:rPr>
              <a:t>класу</a:t>
            </a:r>
            <a:r>
              <a:rPr lang="ru-RU" b="1" i="1" dirty="0">
                <a:ea typeface="+mn-lt"/>
                <a:cs typeface="+mn-lt"/>
              </a:rPr>
              <a:t> – </a:t>
            </a:r>
            <a:r>
              <a:rPr lang="ru-RU" b="1" i="1" dirty="0" err="1">
                <a:ea typeface="+mn-lt"/>
                <a:cs typeface="+mn-lt"/>
              </a:rPr>
              <a:t>поглиблене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вивчення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хімії</a:t>
            </a:r>
            <a:r>
              <a:rPr lang="ru-RU" b="1" i="1" dirty="0">
                <a:ea typeface="+mn-lt"/>
                <a:cs typeface="+mn-lt"/>
              </a:rPr>
              <a:t> та </a:t>
            </a:r>
            <a:r>
              <a:rPr lang="ru-RU" b="1" i="1" dirty="0" err="1">
                <a:ea typeface="+mn-lt"/>
                <a:cs typeface="+mn-lt"/>
              </a:rPr>
              <a:t>біології</a:t>
            </a:r>
            <a:r>
              <a:rPr lang="ru-RU" b="1" i="1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b="1" i="1" dirty="0" err="1">
                <a:ea typeface="+mn-lt"/>
                <a:cs typeface="+mn-lt"/>
              </a:rPr>
              <a:t>Старша</a:t>
            </a:r>
            <a:r>
              <a:rPr lang="ru-RU" b="1" i="1" dirty="0">
                <a:ea typeface="+mn-lt"/>
                <a:cs typeface="+mn-lt"/>
              </a:rPr>
              <a:t> школа – </a:t>
            </a:r>
            <a:r>
              <a:rPr lang="ru-RU" b="1" i="1" dirty="0" err="1">
                <a:ea typeface="+mn-lt"/>
                <a:cs typeface="+mn-lt"/>
              </a:rPr>
              <a:t>профільна</a:t>
            </a:r>
            <a:r>
              <a:rPr lang="ru-RU" b="1" i="1" dirty="0">
                <a:ea typeface="+mn-lt"/>
                <a:cs typeface="+mn-lt"/>
              </a:rPr>
              <a:t>: є </a:t>
            </a:r>
            <a:r>
              <a:rPr lang="ru-RU" b="1" i="1" dirty="0" err="1">
                <a:ea typeface="+mn-lt"/>
                <a:cs typeface="+mn-lt"/>
              </a:rPr>
              <a:t>математичний</a:t>
            </a:r>
            <a:r>
              <a:rPr lang="ru-RU" b="1" i="1" dirty="0">
                <a:ea typeface="+mn-lt"/>
                <a:cs typeface="+mn-lt"/>
              </a:rPr>
              <a:t>, </a:t>
            </a:r>
            <a:r>
              <a:rPr lang="ru-RU" b="1" i="1" dirty="0" err="1">
                <a:ea typeface="+mn-lt"/>
                <a:cs typeface="+mn-lt"/>
              </a:rPr>
              <a:t>хіміко-біологічний</a:t>
            </a:r>
            <a:r>
              <a:rPr lang="ru-RU" b="1" i="1" dirty="0">
                <a:ea typeface="+mn-lt"/>
                <a:cs typeface="+mn-lt"/>
              </a:rPr>
              <a:t>, </a:t>
            </a:r>
            <a:r>
              <a:rPr lang="ru-RU" b="1" i="1" dirty="0" err="1">
                <a:ea typeface="+mn-lt"/>
                <a:cs typeface="+mn-lt"/>
              </a:rPr>
              <a:t>філологічний</a:t>
            </a:r>
            <a:r>
              <a:rPr lang="ru-RU" b="1" i="1" dirty="0">
                <a:ea typeface="+mn-lt"/>
                <a:cs typeface="+mn-lt"/>
              </a:rPr>
              <a:t> </a:t>
            </a:r>
            <a:r>
              <a:rPr lang="ru-RU" b="1" i="1" dirty="0" err="1">
                <a:ea typeface="+mn-lt"/>
                <a:cs typeface="+mn-lt"/>
              </a:rPr>
              <a:t>профілі</a:t>
            </a:r>
            <a:r>
              <a:rPr lang="ru-RU" b="1" i="1" dirty="0">
                <a:ea typeface="+mn-lt"/>
                <a:cs typeface="+mn-l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15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12195387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B032C-07C6-4A85-8492-A0CBCD6D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70" y="4419282"/>
            <a:ext cx="5819579" cy="12912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ea typeface="+mj-lt"/>
                <a:cs typeface="+mj-lt"/>
              </a:rPr>
              <a:t>До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перетворення</a:t>
            </a:r>
            <a:endParaRPr lang="ru-RU" sz="4000" dirty="0" err="1"/>
          </a:p>
        </p:txBody>
      </p:sp>
      <p:pic>
        <p:nvPicPr>
          <p:cNvPr id="5" name="Рисунок 5" descr="Изображение выглядит как внешний, здание, сидит, скамейка&#10;&#10;Автоматически созданное описание">
            <a:extLst>
              <a:ext uri="{FF2B5EF4-FFF2-40B4-BE49-F238E27FC236}">
                <a16:creationId xmlns:a16="http://schemas.microsoft.com/office/drawing/2014/main" id="{153BB7C4-1886-4A58-A1A6-4CA3E906F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41" b="25482"/>
          <a:stretch/>
        </p:blipFill>
        <p:spPr>
          <a:xfrm>
            <a:off x="89975" y="-2"/>
            <a:ext cx="7530420" cy="3415686"/>
          </a:xfrm>
          <a:prstGeom prst="rect">
            <a:avLst/>
          </a:prstGeom>
        </p:spPr>
      </p:pic>
      <p:pic>
        <p:nvPicPr>
          <p:cNvPr id="4" name="Рисунок 4" descr="Изображение выглядит как здание, внешний, тротуар, город&#10;&#10;Автоматически созданное описание">
            <a:extLst>
              <a:ext uri="{FF2B5EF4-FFF2-40B4-BE49-F238E27FC236}">
                <a16:creationId xmlns:a16="http://schemas.microsoft.com/office/drawing/2014/main" id="{D8E4824A-B79F-4665-A6B9-747AB23A8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3" r="-3" b="11407"/>
          <a:stretch/>
        </p:blipFill>
        <p:spPr>
          <a:xfrm>
            <a:off x="7530421" y="-306"/>
            <a:ext cx="4658531" cy="3415990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CE683F7-3C14-437D-B517-5C204FAB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5061568"/>
            <a:ext cx="1230970" cy="778589"/>
          </a:xfrm>
          <a:custGeom>
            <a:avLst/>
            <a:gdLst>
              <a:gd name="connsiteX0" fmla="*/ 0 w 1230970"/>
              <a:gd name="connsiteY0" fmla="*/ 0 h 778589"/>
              <a:gd name="connsiteX1" fmla="*/ 56510 w 1230970"/>
              <a:gd name="connsiteY1" fmla="*/ 0 h 778589"/>
              <a:gd name="connsiteX2" fmla="*/ 834671 w 1230970"/>
              <a:gd name="connsiteY2" fmla="*/ 0 h 778589"/>
              <a:gd name="connsiteX3" fmla="*/ 862811 w 1230970"/>
              <a:gd name="connsiteY3" fmla="*/ 9381 h 778589"/>
              <a:gd name="connsiteX4" fmla="*/ 867501 w 1230970"/>
              <a:gd name="connsiteY4" fmla="*/ 14071 h 778589"/>
              <a:gd name="connsiteX5" fmla="*/ 1223935 w 1230970"/>
              <a:gd name="connsiteY5" fmla="*/ 365843 h 778589"/>
              <a:gd name="connsiteX6" fmla="*/ 1223935 w 1230970"/>
              <a:gd name="connsiteY6" fmla="*/ 408056 h 778589"/>
              <a:gd name="connsiteX7" fmla="*/ 867501 w 1230970"/>
              <a:gd name="connsiteY7" fmla="*/ 764518 h 778589"/>
              <a:gd name="connsiteX8" fmla="*/ 862811 w 1230970"/>
              <a:gd name="connsiteY8" fmla="*/ 769209 h 778589"/>
              <a:gd name="connsiteX9" fmla="*/ 834671 w 1230970"/>
              <a:gd name="connsiteY9" fmla="*/ 778589 h 778589"/>
              <a:gd name="connsiteX10" fmla="*/ 0 w 1230970"/>
              <a:gd name="connsiteY10" fmla="*/ 778589 h 77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0970" h="778589">
                <a:moveTo>
                  <a:pt x="0" y="0"/>
                </a:moveTo>
                <a:lnTo>
                  <a:pt x="56510" y="0"/>
                </a:lnTo>
                <a:cubicBezTo>
                  <a:pt x="245793" y="0"/>
                  <a:pt x="498169" y="0"/>
                  <a:pt x="834671" y="0"/>
                </a:cubicBezTo>
                <a:cubicBezTo>
                  <a:pt x="848741" y="0"/>
                  <a:pt x="858121" y="4691"/>
                  <a:pt x="862811" y="9381"/>
                </a:cubicBezTo>
                <a:cubicBezTo>
                  <a:pt x="862811" y="9381"/>
                  <a:pt x="867501" y="9381"/>
                  <a:pt x="867501" y="14071"/>
                </a:cubicBezTo>
                <a:cubicBezTo>
                  <a:pt x="867501" y="14071"/>
                  <a:pt x="867501" y="14071"/>
                  <a:pt x="1223935" y="365843"/>
                </a:cubicBezTo>
                <a:cubicBezTo>
                  <a:pt x="1233315" y="379914"/>
                  <a:pt x="1233315" y="398675"/>
                  <a:pt x="1223935" y="408056"/>
                </a:cubicBezTo>
                <a:cubicBezTo>
                  <a:pt x="1223935" y="408056"/>
                  <a:pt x="1223935" y="408056"/>
                  <a:pt x="867501" y="764518"/>
                </a:cubicBezTo>
                <a:cubicBezTo>
                  <a:pt x="867501" y="764518"/>
                  <a:pt x="862811" y="764518"/>
                  <a:pt x="862811" y="769209"/>
                </a:cubicBezTo>
                <a:cubicBezTo>
                  <a:pt x="858121" y="773899"/>
                  <a:pt x="848741" y="778589"/>
                  <a:pt x="834671" y="778589"/>
                </a:cubicBezTo>
                <a:lnTo>
                  <a:pt x="0" y="778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Рисунок 6" descr="Изображение выглядит как внешний, трава, поле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2A29226E-8D25-43D0-A072-20FE364A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6" r="-1" b="15588"/>
          <a:stretch/>
        </p:blipFill>
        <p:spPr>
          <a:xfrm>
            <a:off x="7530421" y="3429305"/>
            <a:ext cx="4658867" cy="3428695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3429000"/>
            <a:ext cx="4661579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8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5DAD59F4-58F1-4349-B03E-23A62291C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C09422DB-0DB9-4B8D-B61B-C27FFCFFD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25F2053-78AE-466F-8C2F-8A3FA1DD0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>
            <a:hlinkClick r:id="" action="ppaction://media"/>
            <a:extLst>
              <a:ext uri="{FF2B5EF4-FFF2-40B4-BE49-F238E27FC236}">
                <a16:creationId xmlns:a16="http://schemas.microsoft.com/office/drawing/2014/main" id="{78BB07B4-4D3D-4D3D-B26E-35D33DD002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839" y="480082"/>
            <a:ext cx="6022099" cy="4171517"/>
          </a:xfrm>
          <a:prstGeom prst="rect">
            <a:avLst/>
          </a:prstGeom>
        </p:spPr>
      </p:pic>
      <p:pic>
        <p:nvPicPr>
          <p:cNvPr id="16" name="Рисунок 16" descr="Изображение выглядит как внешний, спорт, игра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A0BCEFCC-406C-4FC2-BB48-7F1E568B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166" y="-3384"/>
            <a:ext cx="5677042" cy="3441922"/>
          </a:xfrm>
          <a:prstGeom prst="rect">
            <a:avLst/>
          </a:prstGeom>
        </p:spPr>
      </p:pic>
      <p:sp>
        <p:nvSpPr>
          <p:cNvPr id="151" name="Freeform 27">
            <a:extLst>
              <a:ext uri="{FF2B5EF4-FFF2-40B4-BE49-F238E27FC236}">
                <a16:creationId xmlns:a16="http://schemas.microsoft.com/office/drawing/2014/main" id="{8B98936D-DA7A-4457-AF45-C1ADBD8CC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Рисунок 15" descr="Изображение выглядит как трава, внешний, игр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0E8BDC24-7B6C-4D5E-B786-24417B159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34" y="3422024"/>
            <a:ext cx="5696625" cy="34477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0F1356-D236-4754-981B-C1F12D0B2C14}"/>
              </a:ext>
            </a:extLst>
          </p:cNvPr>
          <p:cNvSpPr txBox="1"/>
          <p:nvPr/>
        </p:nvSpPr>
        <p:spPr>
          <a:xfrm>
            <a:off x="856890" y="5285118"/>
            <a:ext cx="4410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ea typeface="+mn-lt"/>
                <a:cs typeface="+mn-lt"/>
              </a:rPr>
              <a:t>Після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2800" dirty="0" err="1">
                <a:solidFill>
                  <a:schemeClr val="bg1"/>
                </a:solidFill>
                <a:ea typeface="+mn-lt"/>
                <a:cs typeface="+mn-lt"/>
              </a:rPr>
              <a:t>перетворення</a:t>
            </a:r>
            <a:endParaRPr lang="ru-RU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2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3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1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12195387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B647A-1E41-435F-91AA-005734CD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438" y="3585395"/>
            <a:ext cx="5819579" cy="129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EFFFF"/>
                </a:solidFill>
              </a:rPr>
              <a:t>День Святого Миколая </a:t>
            </a:r>
          </a:p>
        </p:txBody>
      </p:sp>
      <p:pic>
        <p:nvPicPr>
          <p:cNvPr id="8" name="Рисунок 8" descr="Изображение выглядит как внутренний, ноутбук, компьютер, стол&#10;&#10;Автоматически созданное описание">
            <a:extLst>
              <a:ext uri="{FF2B5EF4-FFF2-40B4-BE49-F238E27FC236}">
                <a16:creationId xmlns:a16="http://schemas.microsoft.com/office/drawing/2014/main" id="{351D21BF-72D8-491D-92D4-AF37F2BB0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7"/>
          <a:stretch/>
        </p:blipFill>
        <p:spPr>
          <a:xfrm>
            <a:off x="-10667" y="-2"/>
            <a:ext cx="7530420" cy="3415686"/>
          </a:xfrm>
          <a:prstGeom prst="rect">
            <a:avLst/>
          </a:prstGeom>
        </p:spPr>
      </p:pic>
      <p:pic>
        <p:nvPicPr>
          <p:cNvPr id="7" name="Рисунок 7" descr="Изображение выглядит как внутренний, человек, потоло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F0051BE2-FA3D-4456-90E6-EF8C7540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5" r="27986" b="1"/>
          <a:stretch/>
        </p:blipFill>
        <p:spPr>
          <a:xfrm>
            <a:off x="7530421" y="-306"/>
            <a:ext cx="4658531" cy="3415990"/>
          </a:xfrm>
          <a:prstGeom prst="rect">
            <a:avLst/>
          </a:prstGeom>
        </p:spPr>
      </p:pic>
      <p:sp>
        <p:nvSpPr>
          <p:cNvPr id="54" name="Freeform: Shape 47">
            <a:extLst>
              <a:ext uri="{FF2B5EF4-FFF2-40B4-BE49-F238E27FC236}">
                <a16:creationId xmlns:a16="http://schemas.microsoft.com/office/drawing/2014/main" id="{ACE683F7-3C14-437D-B517-5C204FAB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5061568"/>
            <a:ext cx="1230970" cy="778589"/>
          </a:xfrm>
          <a:custGeom>
            <a:avLst/>
            <a:gdLst>
              <a:gd name="connsiteX0" fmla="*/ 0 w 1230970"/>
              <a:gd name="connsiteY0" fmla="*/ 0 h 778589"/>
              <a:gd name="connsiteX1" fmla="*/ 56510 w 1230970"/>
              <a:gd name="connsiteY1" fmla="*/ 0 h 778589"/>
              <a:gd name="connsiteX2" fmla="*/ 834671 w 1230970"/>
              <a:gd name="connsiteY2" fmla="*/ 0 h 778589"/>
              <a:gd name="connsiteX3" fmla="*/ 862811 w 1230970"/>
              <a:gd name="connsiteY3" fmla="*/ 9381 h 778589"/>
              <a:gd name="connsiteX4" fmla="*/ 867501 w 1230970"/>
              <a:gd name="connsiteY4" fmla="*/ 14071 h 778589"/>
              <a:gd name="connsiteX5" fmla="*/ 1223935 w 1230970"/>
              <a:gd name="connsiteY5" fmla="*/ 365843 h 778589"/>
              <a:gd name="connsiteX6" fmla="*/ 1223935 w 1230970"/>
              <a:gd name="connsiteY6" fmla="*/ 408056 h 778589"/>
              <a:gd name="connsiteX7" fmla="*/ 867501 w 1230970"/>
              <a:gd name="connsiteY7" fmla="*/ 764518 h 778589"/>
              <a:gd name="connsiteX8" fmla="*/ 862811 w 1230970"/>
              <a:gd name="connsiteY8" fmla="*/ 769209 h 778589"/>
              <a:gd name="connsiteX9" fmla="*/ 834671 w 1230970"/>
              <a:gd name="connsiteY9" fmla="*/ 778589 h 778589"/>
              <a:gd name="connsiteX10" fmla="*/ 0 w 1230970"/>
              <a:gd name="connsiteY10" fmla="*/ 778589 h 77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0970" h="778589">
                <a:moveTo>
                  <a:pt x="0" y="0"/>
                </a:moveTo>
                <a:lnTo>
                  <a:pt x="56510" y="0"/>
                </a:lnTo>
                <a:cubicBezTo>
                  <a:pt x="245793" y="0"/>
                  <a:pt x="498169" y="0"/>
                  <a:pt x="834671" y="0"/>
                </a:cubicBezTo>
                <a:cubicBezTo>
                  <a:pt x="848741" y="0"/>
                  <a:pt x="858121" y="4691"/>
                  <a:pt x="862811" y="9381"/>
                </a:cubicBezTo>
                <a:cubicBezTo>
                  <a:pt x="862811" y="9381"/>
                  <a:pt x="867501" y="9381"/>
                  <a:pt x="867501" y="14071"/>
                </a:cubicBezTo>
                <a:cubicBezTo>
                  <a:pt x="867501" y="14071"/>
                  <a:pt x="867501" y="14071"/>
                  <a:pt x="1223935" y="365843"/>
                </a:cubicBezTo>
                <a:cubicBezTo>
                  <a:pt x="1233315" y="379914"/>
                  <a:pt x="1233315" y="398675"/>
                  <a:pt x="1223935" y="408056"/>
                </a:cubicBezTo>
                <a:cubicBezTo>
                  <a:pt x="1223935" y="408056"/>
                  <a:pt x="1223935" y="408056"/>
                  <a:pt x="867501" y="764518"/>
                </a:cubicBezTo>
                <a:cubicBezTo>
                  <a:pt x="867501" y="764518"/>
                  <a:pt x="862811" y="764518"/>
                  <a:pt x="862811" y="769209"/>
                </a:cubicBezTo>
                <a:cubicBezTo>
                  <a:pt x="858121" y="773899"/>
                  <a:pt x="848741" y="778589"/>
                  <a:pt x="834671" y="778589"/>
                </a:cubicBezTo>
                <a:lnTo>
                  <a:pt x="0" y="778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" name="Рисунок 9" descr="Изображение выглядит как внутренний, стол, офис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E17F4770-9A5D-4261-AFC5-9D7D032CD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4" r="2" b="2"/>
          <a:stretch/>
        </p:blipFill>
        <p:spPr>
          <a:xfrm>
            <a:off x="7530421" y="3429305"/>
            <a:ext cx="4658867" cy="3428695"/>
          </a:xfrm>
          <a:prstGeom prst="rect">
            <a:avLst/>
          </a:prstGeom>
        </p:spPr>
      </p:pic>
      <p:cxnSp>
        <p:nvCxnSpPr>
          <p:cNvPr id="55" name="Straight Connector 49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3429000"/>
            <a:ext cx="4661579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1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1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0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24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3" name="Rectangle 38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12195387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718BD-A7A1-422B-87F4-D3997AA5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438" y="3585395"/>
            <a:ext cx="5819579" cy="129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EFFFF"/>
                </a:solidFill>
              </a:rPr>
              <a:t>День Захисника України</a:t>
            </a:r>
          </a:p>
        </p:txBody>
      </p:sp>
      <p:pic>
        <p:nvPicPr>
          <p:cNvPr id="6" name="Рисунок 6" descr="Изображение выглядит как здание, передний, стоит, люди&#10;&#10;Автоматически созданное описание">
            <a:extLst>
              <a:ext uri="{FF2B5EF4-FFF2-40B4-BE49-F238E27FC236}">
                <a16:creationId xmlns:a16="http://schemas.microsoft.com/office/drawing/2014/main" id="{1895DA16-CF69-4941-B971-4E2EB95E5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2" b="20662"/>
          <a:stretch/>
        </p:blipFill>
        <p:spPr>
          <a:xfrm>
            <a:off x="-10667" y="-2"/>
            <a:ext cx="7530420" cy="3415686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утренний, стол, человек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E1101BD8-552F-4E72-A4C5-9EA87CCD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9" r="-3" b="-3"/>
          <a:stretch/>
        </p:blipFill>
        <p:spPr>
          <a:xfrm>
            <a:off x="7401025" y="28449"/>
            <a:ext cx="4787927" cy="3545385"/>
          </a:xfrm>
          <a:prstGeom prst="rect">
            <a:avLst/>
          </a:prstGeom>
        </p:spPr>
      </p:pic>
      <p:sp>
        <p:nvSpPr>
          <p:cNvPr id="66" name="Freeform: Shape 44">
            <a:extLst>
              <a:ext uri="{FF2B5EF4-FFF2-40B4-BE49-F238E27FC236}">
                <a16:creationId xmlns:a16="http://schemas.microsoft.com/office/drawing/2014/main" id="{ACE683F7-3C14-437D-B517-5C204FAB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5061568"/>
            <a:ext cx="1230970" cy="778589"/>
          </a:xfrm>
          <a:custGeom>
            <a:avLst/>
            <a:gdLst>
              <a:gd name="connsiteX0" fmla="*/ 0 w 1230970"/>
              <a:gd name="connsiteY0" fmla="*/ 0 h 778589"/>
              <a:gd name="connsiteX1" fmla="*/ 56510 w 1230970"/>
              <a:gd name="connsiteY1" fmla="*/ 0 h 778589"/>
              <a:gd name="connsiteX2" fmla="*/ 834671 w 1230970"/>
              <a:gd name="connsiteY2" fmla="*/ 0 h 778589"/>
              <a:gd name="connsiteX3" fmla="*/ 862811 w 1230970"/>
              <a:gd name="connsiteY3" fmla="*/ 9381 h 778589"/>
              <a:gd name="connsiteX4" fmla="*/ 867501 w 1230970"/>
              <a:gd name="connsiteY4" fmla="*/ 14071 h 778589"/>
              <a:gd name="connsiteX5" fmla="*/ 1223935 w 1230970"/>
              <a:gd name="connsiteY5" fmla="*/ 365843 h 778589"/>
              <a:gd name="connsiteX6" fmla="*/ 1223935 w 1230970"/>
              <a:gd name="connsiteY6" fmla="*/ 408056 h 778589"/>
              <a:gd name="connsiteX7" fmla="*/ 867501 w 1230970"/>
              <a:gd name="connsiteY7" fmla="*/ 764518 h 778589"/>
              <a:gd name="connsiteX8" fmla="*/ 862811 w 1230970"/>
              <a:gd name="connsiteY8" fmla="*/ 769209 h 778589"/>
              <a:gd name="connsiteX9" fmla="*/ 834671 w 1230970"/>
              <a:gd name="connsiteY9" fmla="*/ 778589 h 778589"/>
              <a:gd name="connsiteX10" fmla="*/ 0 w 1230970"/>
              <a:gd name="connsiteY10" fmla="*/ 778589 h 77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0970" h="778589">
                <a:moveTo>
                  <a:pt x="0" y="0"/>
                </a:moveTo>
                <a:lnTo>
                  <a:pt x="56510" y="0"/>
                </a:lnTo>
                <a:cubicBezTo>
                  <a:pt x="245793" y="0"/>
                  <a:pt x="498169" y="0"/>
                  <a:pt x="834671" y="0"/>
                </a:cubicBezTo>
                <a:cubicBezTo>
                  <a:pt x="848741" y="0"/>
                  <a:pt x="858121" y="4691"/>
                  <a:pt x="862811" y="9381"/>
                </a:cubicBezTo>
                <a:cubicBezTo>
                  <a:pt x="862811" y="9381"/>
                  <a:pt x="867501" y="9381"/>
                  <a:pt x="867501" y="14071"/>
                </a:cubicBezTo>
                <a:cubicBezTo>
                  <a:pt x="867501" y="14071"/>
                  <a:pt x="867501" y="14071"/>
                  <a:pt x="1223935" y="365843"/>
                </a:cubicBezTo>
                <a:cubicBezTo>
                  <a:pt x="1233315" y="379914"/>
                  <a:pt x="1233315" y="398675"/>
                  <a:pt x="1223935" y="408056"/>
                </a:cubicBezTo>
                <a:cubicBezTo>
                  <a:pt x="1223935" y="408056"/>
                  <a:pt x="1223935" y="408056"/>
                  <a:pt x="867501" y="764518"/>
                </a:cubicBezTo>
                <a:cubicBezTo>
                  <a:pt x="867501" y="764518"/>
                  <a:pt x="862811" y="764518"/>
                  <a:pt x="862811" y="769209"/>
                </a:cubicBezTo>
                <a:cubicBezTo>
                  <a:pt x="858121" y="773899"/>
                  <a:pt x="848741" y="778589"/>
                  <a:pt x="834671" y="778589"/>
                </a:cubicBezTo>
                <a:lnTo>
                  <a:pt x="0" y="778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Рисунок 5" descr="Изображение выглядит как внутренний, потолок, человек, люди&#10;&#10;Автоматически созданное описание">
            <a:extLst>
              <a:ext uri="{FF2B5EF4-FFF2-40B4-BE49-F238E27FC236}">
                <a16:creationId xmlns:a16="http://schemas.microsoft.com/office/drawing/2014/main" id="{169B63BD-A613-41E1-BFE8-800A61BA3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2" r="-1" b="454"/>
          <a:stretch/>
        </p:blipFill>
        <p:spPr>
          <a:xfrm>
            <a:off x="7530421" y="3429305"/>
            <a:ext cx="4658867" cy="3586845"/>
          </a:xfrm>
          <a:prstGeom prst="rect">
            <a:avLst/>
          </a:prstGeom>
        </p:spPr>
      </p:pic>
      <p:cxnSp>
        <p:nvCxnSpPr>
          <p:cNvPr id="67" name="Straight Connector 46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3429000"/>
            <a:ext cx="4661579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8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7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12195387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1D555-C385-429C-AE38-76D6FFE6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29" y="3948699"/>
            <a:ext cx="6251490" cy="1769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ea typeface="+mj-lt"/>
                <a:cs typeface="+mj-lt"/>
              </a:rPr>
              <a:t>Почесна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Вахта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Пам'яті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на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Посту</a:t>
            </a:r>
            <a:r>
              <a:rPr lang="en-US" sz="4000" dirty="0">
                <a:ea typeface="+mj-lt"/>
                <a:cs typeface="+mj-lt"/>
              </a:rPr>
              <a:t> №1</a:t>
            </a:r>
            <a:endParaRPr lang="ru-RU" dirty="0"/>
          </a:p>
        </p:txBody>
      </p:sp>
      <p:pic>
        <p:nvPicPr>
          <p:cNvPr id="6" name="Рисунок 6" descr="Изображение выглядит как внешний, дорога, улица, люди&#10;&#10;Автоматически созданное описание">
            <a:extLst>
              <a:ext uri="{FF2B5EF4-FFF2-40B4-BE49-F238E27FC236}">
                <a16:creationId xmlns:a16="http://schemas.microsoft.com/office/drawing/2014/main" id="{EF1381CA-7B85-4372-A987-AEBB5307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7" r="4675" b="2"/>
          <a:stretch/>
        </p:blipFill>
        <p:spPr>
          <a:xfrm>
            <a:off x="1" y="10"/>
            <a:ext cx="4060419" cy="3415676"/>
          </a:xfrm>
          <a:prstGeom prst="rect">
            <a:avLst/>
          </a:prstGeom>
        </p:spPr>
      </p:pic>
      <p:pic>
        <p:nvPicPr>
          <p:cNvPr id="5" name="Рисунок 5" descr="Изображение выглядит как человек, внешний, групп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190BE895-333D-42E0-9C1C-CCFFE187D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3" r="9381" b="1"/>
          <a:stretch/>
        </p:blipFill>
        <p:spPr>
          <a:xfrm>
            <a:off x="8127829" y="10"/>
            <a:ext cx="4064170" cy="341598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CE683F7-3C14-437D-B517-5C204FAB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40738"/>
            <a:ext cx="1230970" cy="778589"/>
          </a:xfrm>
          <a:custGeom>
            <a:avLst/>
            <a:gdLst>
              <a:gd name="connsiteX0" fmla="*/ 0 w 1230970"/>
              <a:gd name="connsiteY0" fmla="*/ 0 h 778589"/>
              <a:gd name="connsiteX1" fmla="*/ 56510 w 1230970"/>
              <a:gd name="connsiteY1" fmla="*/ 0 h 778589"/>
              <a:gd name="connsiteX2" fmla="*/ 834671 w 1230970"/>
              <a:gd name="connsiteY2" fmla="*/ 0 h 778589"/>
              <a:gd name="connsiteX3" fmla="*/ 862811 w 1230970"/>
              <a:gd name="connsiteY3" fmla="*/ 9381 h 778589"/>
              <a:gd name="connsiteX4" fmla="*/ 867501 w 1230970"/>
              <a:gd name="connsiteY4" fmla="*/ 14071 h 778589"/>
              <a:gd name="connsiteX5" fmla="*/ 1223935 w 1230970"/>
              <a:gd name="connsiteY5" fmla="*/ 365843 h 778589"/>
              <a:gd name="connsiteX6" fmla="*/ 1223935 w 1230970"/>
              <a:gd name="connsiteY6" fmla="*/ 408056 h 778589"/>
              <a:gd name="connsiteX7" fmla="*/ 867501 w 1230970"/>
              <a:gd name="connsiteY7" fmla="*/ 764518 h 778589"/>
              <a:gd name="connsiteX8" fmla="*/ 862811 w 1230970"/>
              <a:gd name="connsiteY8" fmla="*/ 769209 h 778589"/>
              <a:gd name="connsiteX9" fmla="*/ 834671 w 1230970"/>
              <a:gd name="connsiteY9" fmla="*/ 778589 h 778589"/>
              <a:gd name="connsiteX10" fmla="*/ 0 w 1230970"/>
              <a:gd name="connsiteY10" fmla="*/ 778589 h 77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0970" h="778589">
                <a:moveTo>
                  <a:pt x="0" y="0"/>
                </a:moveTo>
                <a:lnTo>
                  <a:pt x="56510" y="0"/>
                </a:lnTo>
                <a:cubicBezTo>
                  <a:pt x="245793" y="0"/>
                  <a:pt x="498169" y="0"/>
                  <a:pt x="834671" y="0"/>
                </a:cubicBezTo>
                <a:cubicBezTo>
                  <a:pt x="848741" y="0"/>
                  <a:pt x="858121" y="4691"/>
                  <a:pt x="862811" y="9381"/>
                </a:cubicBezTo>
                <a:cubicBezTo>
                  <a:pt x="862811" y="9381"/>
                  <a:pt x="867501" y="9381"/>
                  <a:pt x="867501" y="14071"/>
                </a:cubicBezTo>
                <a:cubicBezTo>
                  <a:pt x="867501" y="14071"/>
                  <a:pt x="867501" y="14071"/>
                  <a:pt x="1223935" y="365843"/>
                </a:cubicBezTo>
                <a:cubicBezTo>
                  <a:pt x="1233315" y="379914"/>
                  <a:pt x="1233315" y="398675"/>
                  <a:pt x="1223935" y="408056"/>
                </a:cubicBezTo>
                <a:cubicBezTo>
                  <a:pt x="1223935" y="408056"/>
                  <a:pt x="1223935" y="408056"/>
                  <a:pt x="867501" y="764518"/>
                </a:cubicBezTo>
                <a:cubicBezTo>
                  <a:pt x="867501" y="764518"/>
                  <a:pt x="862811" y="764518"/>
                  <a:pt x="862811" y="769209"/>
                </a:cubicBezTo>
                <a:cubicBezTo>
                  <a:pt x="858121" y="773899"/>
                  <a:pt x="848741" y="778589"/>
                  <a:pt x="834671" y="778589"/>
                </a:cubicBezTo>
                <a:lnTo>
                  <a:pt x="0" y="778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Рисунок 4" descr="Изображение выглядит как человек, в позе, группа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A9BE98C9-F0F3-4D3C-B055-8350A1245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85" r="1488" b="3"/>
          <a:stretch/>
        </p:blipFill>
        <p:spPr>
          <a:xfrm>
            <a:off x="8120589" y="3429305"/>
            <a:ext cx="4068700" cy="342869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12188952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7" descr="Изображение выглядит как человек, в позе, группа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B893834A-C6CD-496D-968E-E1B6FFD35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48" r="10352" b="2"/>
          <a:stretch/>
        </p:blipFill>
        <p:spPr>
          <a:xfrm>
            <a:off x="4067033" y="10"/>
            <a:ext cx="4057932" cy="3415673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CE3297-88A0-4543-ADF6-B4F01BDBF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9752" y="0"/>
            <a:ext cx="0" cy="3419856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0139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5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внешний, люди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076EEF21-69E6-4283-9A74-59B299BF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4E2F3A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2A75C-77A2-4E12-A2AB-618C5A11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889218"/>
            <a:ext cx="5478432" cy="1032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Мій клас</a:t>
            </a:r>
          </a:p>
        </p:txBody>
      </p:sp>
    </p:spTree>
    <p:extLst>
      <p:ext uri="{BB962C8B-B14F-4D97-AF65-F5344CB8AC3E}">
        <p14:creationId xmlns:p14="http://schemas.microsoft.com/office/powerpoint/2010/main" val="344007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Wisp</vt:lpstr>
      <vt:lpstr>Презентація на тему:</vt:lpstr>
      <vt:lpstr>             Адміністрація школи</vt:lpstr>
      <vt:lpstr>Історія школи</vt:lpstr>
      <vt:lpstr>До перетворення</vt:lpstr>
      <vt:lpstr>Презентация PowerPoint</vt:lpstr>
      <vt:lpstr>День Святого Миколая </vt:lpstr>
      <vt:lpstr>День Захисника України</vt:lpstr>
      <vt:lpstr>Почесна Вахта Пам'яті на Посту №1</vt:lpstr>
      <vt:lpstr>Мій клас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199</cp:revision>
  <dcterms:created xsi:type="dcterms:W3CDTF">2021-01-18T16:50:28Z</dcterms:created>
  <dcterms:modified xsi:type="dcterms:W3CDTF">2021-01-18T18:38:32Z</dcterms:modified>
</cp:coreProperties>
</file>